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Inter"/>
      <p:regular r:id="rId40"/>
      <p:bold r:id="rId41"/>
    </p:embeddedFont>
    <p:embeddedFont>
      <p:font typeface="Barlow Semi Condensed SemiBold"/>
      <p:regular r:id="rId42"/>
      <p:bold r:id="rId43"/>
      <p:italic r:id="rId44"/>
      <p:boldItalic r:id="rId45"/>
    </p:embeddedFont>
    <p:embeddedFont>
      <p:font typeface="Inter-Regular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7D1071-0C14-4730-8028-87A697C03814}">
  <a:tblStyle styleId="{297D1071-0C14-4730-8028-87A697C038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4.xml"/><Relationship Id="rId42" Type="http://schemas.openxmlformats.org/officeDocument/2006/relationships/font" Target="fonts/BarlowSemiCondensedSemiBold-regular.fntdata"/><Relationship Id="rId41" Type="http://schemas.openxmlformats.org/officeDocument/2006/relationships/font" Target="fonts/Inter-bold.fntdata"/><Relationship Id="rId22" Type="http://schemas.openxmlformats.org/officeDocument/2006/relationships/slide" Target="slides/slide16.xml"/><Relationship Id="rId44" Type="http://schemas.openxmlformats.org/officeDocument/2006/relationships/font" Target="fonts/BarlowSemiCondensedSemiBold-italic.fntdata"/><Relationship Id="rId21" Type="http://schemas.openxmlformats.org/officeDocument/2006/relationships/slide" Target="slides/slide15.xml"/><Relationship Id="rId43" Type="http://schemas.openxmlformats.org/officeDocument/2006/relationships/font" Target="fonts/BarlowSemiCondensedSemiBold-bold.fntdata"/><Relationship Id="rId24" Type="http://schemas.openxmlformats.org/officeDocument/2006/relationships/slide" Target="slides/slide18.xml"/><Relationship Id="rId46" Type="http://schemas.openxmlformats.org/officeDocument/2006/relationships/font" Target="fonts/Inter-Regular-regular.fntdata"/><Relationship Id="rId23" Type="http://schemas.openxmlformats.org/officeDocument/2006/relationships/slide" Target="slides/slide17.xml"/><Relationship Id="rId45" Type="http://schemas.openxmlformats.org/officeDocument/2006/relationships/font" Target="fonts/BarlowSemiCondensed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Inter-Regular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122ef2e5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122ef2e5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2434c70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2434c70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122ef2e5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122ef2e5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122ef2f7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122ef2f7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83a4778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83a477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122ef2f7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122ef2f7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122ef2f7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122ef2f7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22ef2e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122ef2e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62434c70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62434c70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22ef2e5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22ef2e5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62434c70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62434c70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62434c70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62434c70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2434c70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62434c70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62434c70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62434c70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122ef2e5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122ef2e5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122ef2e5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122ef2e5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122ef2e5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122ef2e5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62434c70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62434c70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5a6f363c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5a6f363c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5a6f363c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5a6f363c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5a6f363c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5a6f363c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62434c70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62434c70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122ef2e5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122ef2e5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5bb5b29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5bb5b29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62434c70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62434c70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22ef2e5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22ef2e5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122ef2e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122ef2e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122ef2e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122ef2e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122ef2e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122ef2e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122ef2e5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122ef2e5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5a6f363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5a6f363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2434c7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62434c7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hyperlink" Target="https://acadsearch.pythonanywhere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hyperlink" Target="https://acadsearch.pythonanywhere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nishikantparmariam/Data-Science-Project" TargetMode="External"/><Relationship Id="rId4" Type="http://schemas.openxmlformats.org/officeDocument/2006/relationships/hyperlink" Target="https://acadsearch.pythonanywhere.com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emeryberger/CSranking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57687" y="1621770"/>
            <a:ext cx="3739500" cy="21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ACAD</a:t>
            </a:r>
            <a:endParaRPr sz="83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SEARCH</a:t>
            </a:r>
            <a:endParaRPr sz="83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4876" y="3537663"/>
            <a:ext cx="404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 crowd-sourced search engine to find leading professors</a:t>
            </a:r>
            <a:endParaRPr sz="19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01" y="548050"/>
            <a:ext cx="4047400" cy="40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94875" y="368525"/>
            <a:ext cx="37395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8796CC"/>
                </a:solidFill>
                <a:latin typeface="Inter"/>
                <a:ea typeface="Inter"/>
                <a:cs typeface="Inter"/>
                <a:sym typeface="Inter"/>
              </a:rPr>
              <a:t>CS 328 - Intro to Data Science</a:t>
            </a:r>
            <a:endParaRPr sz="1900">
              <a:solidFill>
                <a:srgbClr val="8796C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4294967295" type="ctrTitle"/>
          </p:nvPr>
        </p:nvSpPr>
        <p:spPr>
          <a:xfrm>
            <a:off x="4882175" y="1645950"/>
            <a:ext cx="38724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PRE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PROCESSING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32" name="Google Shape;132;p22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8315125" y="44545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2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869250"/>
            <a:ext cx="3872400" cy="3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4359500" y="0"/>
            <a:ext cx="47844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5263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CLEANING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43" name="Google Shape;143;p23"/>
          <p:cNvSpPr txBox="1"/>
          <p:nvPr>
            <p:ph idx="4294967295" type="subTitle"/>
          </p:nvPr>
        </p:nvSpPr>
        <p:spPr>
          <a:xfrm>
            <a:off x="526325" y="1305900"/>
            <a:ext cx="3666900" cy="3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Removed redundant entries.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Some Google Scholar pages did not follow the same HTML conventions as the rest. Cleaned such corruptions using regular expressions.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559300" y="530308"/>
            <a:ext cx="4143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TEXT PRE-PROCESSING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45" name="Google Shape;145;p23"/>
          <p:cNvSpPr txBox="1"/>
          <p:nvPr>
            <p:ph idx="4294967295" type="subTitle"/>
          </p:nvPr>
        </p:nvSpPr>
        <p:spPr>
          <a:xfrm>
            <a:off x="4559300" y="1305908"/>
            <a:ext cx="38934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Convert to lower-case.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Perform stemming.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Remove stop words.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23"/>
          <p:cNvSpPr/>
          <p:nvPr/>
        </p:nvSpPr>
        <p:spPr>
          <a:xfrm rot="-5400000">
            <a:off x="4952100" y="40387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3"/>
          <p:cNvCxnSpPr/>
          <p:nvPr/>
        </p:nvCxnSpPr>
        <p:spPr>
          <a:xfrm rot="5400000">
            <a:off x="7867101" y="204315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3"/>
          <p:cNvCxnSpPr/>
          <p:nvPr/>
        </p:nvCxnSpPr>
        <p:spPr>
          <a:xfrm flipH="1" rot="-5400000">
            <a:off x="7100901" y="391395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4294967295" type="ctrTitle"/>
          </p:nvPr>
        </p:nvSpPr>
        <p:spPr>
          <a:xfrm>
            <a:off x="546425" y="1645950"/>
            <a:ext cx="37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DATA STATISTICS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54" name="Google Shape;154;p24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2626300" y="41830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25" y="520950"/>
            <a:ext cx="4101575" cy="4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5"/>
          <p:cNvGraphicFramePr/>
          <p:nvPr/>
        </p:nvGraphicFramePr>
        <p:xfrm>
          <a:off x="754934" y="17573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{297D1071-0C14-4730-8028-87A697C03814}</a:tableStyleId>
              </a:tblPr>
              <a:tblGrid>
                <a:gridCol w="5970475"/>
                <a:gridCol w="16724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professors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13285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institutions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8716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publications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893575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Average number of publications per professor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79.80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Size of data after cleaning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232 MB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</a:tbl>
          </a:graphicData>
        </a:graphic>
      </p:graphicFrame>
      <p:sp>
        <p:nvSpPr>
          <p:cNvPr id="164" name="Google Shape;164;p25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BASICS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65" name="Google Shape;165;p25"/>
          <p:cNvSpPr/>
          <p:nvPr/>
        </p:nvSpPr>
        <p:spPr>
          <a:xfrm rot="-5400000">
            <a:off x="8232000" y="23757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 rot="10800000">
            <a:off x="163025" y="45918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 rot="5400000">
            <a:off x="8409750" y="272670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5"/>
          <p:cNvCxnSpPr/>
          <p:nvPr/>
        </p:nvCxnSpPr>
        <p:spPr>
          <a:xfrm flipH="1" rot="-5400000">
            <a:off x="7643550" y="459750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25" y="1058150"/>
            <a:ext cx="8449950" cy="3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0" y="830425"/>
            <a:ext cx="8747600" cy="34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75" y="0"/>
            <a:ext cx="67694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4294967295" type="ctrTitle"/>
          </p:nvPr>
        </p:nvSpPr>
        <p:spPr>
          <a:xfrm>
            <a:off x="5461346" y="2034600"/>
            <a:ext cx="30528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INDEXING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89" name="Google Shape;189;p29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7673550" y="433060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9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9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75" y="441338"/>
            <a:ext cx="4260820" cy="426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0" y="0"/>
            <a:ext cx="45594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rot="-5400000">
            <a:off x="3633550" y="28507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0"/>
          <p:cNvCxnSpPr/>
          <p:nvPr/>
        </p:nvCxnSpPr>
        <p:spPr>
          <a:xfrm rot="10800000">
            <a:off x="1761401" y="359925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0"/>
          <p:cNvCxnSpPr/>
          <p:nvPr/>
        </p:nvCxnSpPr>
        <p:spPr>
          <a:xfrm flipH="1">
            <a:off x="-115399" y="359925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0"/>
          <p:cNvSpPr txBox="1"/>
          <p:nvPr/>
        </p:nvSpPr>
        <p:spPr>
          <a:xfrm>
            <a:off x="6025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2 INDICES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03" name="Google Shape;203;p30"/>
          <p:cNvSpPr txBox="1"/>
          <p:nvPr>
            <p:ph idx="4294967295" type="subTitle"/>
          </p:nvPr>
        </p:nvSpPr>
        <p:spPr>
          <a:xfrm>
            <a:off x="602525" y="1305900"/>
            <a:ext cx="3567000" cy="17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Research topics and paper titles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Name and Affiliation(Institution)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864100" y="530300"/>
            <a:ext cx="3123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INVERTED INDEX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05" name="Google Shape;205;p30"/>
          <p:cNvSpPr txBox="1"/>
          <p:nvPr>
            <p:ph idx="4294967295" type="subTitle"/>
          </p:nvPr>
        </p:nvSpPr>
        <p:spPr>
          <a:xfrm>
            <a:off x="4864100" y="1305900"/>
            <a:ext cx="38787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{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‘machin’ : [ [0, 12], [3, 16],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[6, 9] ],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	‘learn’ : [ [0, 13], [3, 17],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[8, 18] ]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4294967295" type="ctrTitle"/>
          </p:nvPr>
        </p:nvSpPr>
        <p:spPr>
          <a:xfrm>
            <a:off x="546425" y="1645950"/>
            <a:ext cx="37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QUERYING &amp; RANKING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11" name="Google Shape;211;p31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3741750" y="400837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31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1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86013"/>
            <a:ext cx="4171475" cy="41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812550" y="519192"/>
            <a:ext cx="2231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MOTIVATION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4812550" y="1264075"/>
            <a:ext cx="3704400" cy="32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Students often need to search for professors.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Google Scholar provides less control over search results.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 tool focused towards students searching for professors.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00" y="719550"/>
            <a:ext cx="3704400" cy="3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4517325" y="-35625"/>
            <a:ext cx="46749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/>
          <p:nvPr/>
        </p:nvSpPr>
        <p:spPr>
          <a:xfrm rot="-5400000">
            <a:off x="5023375" y="427632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2"/>
          <p:cNvCxnSpPr/>
          <p:nvPr/>
        </p:nvCxnSpPr>
        <p:spPr>
          <a:xfrm rot="5400000">
            <a:off x="7908376" y="19709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2"/>
          <p:cNvCxnSpPr/>
          <p:nvPr/>
        </p:nvCxnSpPr>
        <p:spPr>
          <a:xfrm flipH="1" rot="-5400000">
            <a:off x="7142176" y="384172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2"/>
          <p:cNvSpPr txBox="1"/>
          <p:nvPr/>
        </p:nvSpPr>
        <p:spPr>
          <a:xfrm>
            <a:off x="602525" y="530300"/>
            <a:ext cx="3721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BOOLEAN RETRIEVAL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25" name="Google Shape;225;p32"/>
          <p:cNvSpPr txBox="1"/>
          <p:nvPr>
            <p:ph idx="4294967295" type="subTitle"/>
          </p:nvPr>
        </p:nvSpPr>
        <p:spPr>
          <a:xfrm>
            <a:off x="602525" y="1305900"/>
            <a:ext cx="35670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AND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: Return professors that contain all the words from the query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OR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: Return professors that contain at least 1 word from the query.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4864100" y="530300"/>
            <a:ext cx="3878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PHRASE RETRIEVAL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27" name="Google Shape;227;p32"/>
          <p:cNvSpPr txBox="1"/>
          <p:nvPr>
            <p:ph idx="4294967295" type="subTitle"/>
          </p:nvPr>
        </p:nvSpPr>
        <p:spPr>
          <a:xfrm>
            <a:off x="4864100" y="1305900"/>
            <a:ext cx="38787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Allows users to search for exact matches for phrases.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The word positions stored in the inverted index is used.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602525" y="530300"/>
            <a:ext cx="3721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TF-IDF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33" name="Google Shape;233;p33"/>
          <p:cNvSpPr txBox="1"/>
          <p:nvPr>
            <p:ph idx="4294967295" type="subTitle"/>
          </p:nvPr>
        </p:nvSpPr>
        <p:spPr>
          <a:xfrm>
            <a:off x="602525" y="1305900"/>
            <a:ext cx="79572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TF-IDF(t, d, D) = TF(t, d) x IDF (t, D)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TF: measure of how frequently a word/term appears in a document, normalised by the document size. 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TF(t, d) = no. of times t appears in d ÷ total no. of words in d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IDF: measure of how much information a word provides, i.e., if it's common or rare across all documents.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IDF(t, D) = log[no. of documents ÷ (1 + no. of documents containing t)]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34" name="Google Shape;234;p33"/>
          <p:cNvSpPr txBox="1"/>
          <p:nvPr>
            <p:ph idx="4294967295" type="subTitle"/>
          </p:nvPr>
        </p:nvSpPr>
        <p:spPr>
          <a:xfrm>
            <a:off x="1925125" y="627400"/>
            <a:ext cx="61050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8796CC"/>
                </a:solidFill>
                <a:latin typeface="Inter-Regular"/>
                <a:ea typeface="Inter-Regular"/>
                <a:cs typeface="Inter-Regular"/>
                <a:sym typeface="Inter-Regular"/>
              </a:rPr>
              <a:t>(Term Frequency-Inverse Document Frequency)</a:t>
            </a:r>
            <a:endParaRPr sz="2000">
              <a:solidFill>
                <a:srgbClr val="8796CC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/>
          <p:nvPr/>
        </p:nvSpPr>
        <p:spPr>
          <a:xfrm>
            <a:off x="8455600" y="4561200"/>
            <a:ext cx="439500" cy="439500"/>
          </a:xfrm>
          <a:prstGeom prst="rtTriangle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4"/>
          <p:cNvCxnSpPr/>
          <p:nvPr/>
        </p:nvCxnSpPr>
        <p:spPr>
          <a:xfrm>
            <a:off x="6238800" y="-7620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4"/>
          <p:cNvCxnSpPr/>
          <p:nvPr/>
        </p:nvCxnSpPr>
        <p:spPr>
          <a:xfrm flipH="1" rot="10800000">
            <a:off x="7343400" y="68400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4"/>
          <p:cNvSpPr txBox="1"/>
          <p:nvPr/>
        </p:nvSpPr>
        <p:spPr>
          <a:xfrm>
            <a:off x="678725" y="530300"/>
            <a:ext cx="3353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SORTING RESULTS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43" name="Google Shape;243;p34"/>
          <p:cNvSpPr txBox="1"/>
          <p:nvPr>
            <p:ph idx="4294967295" type="subTitle"/>
          </p:nvPr>
        </p:nvSpPr>
        <p:spPr>
          <a:xfrm>
            <a:off x="678725" y="1229700"/>
            <a:ext cx="7831500" cy="1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Users can sort search results based on no. of citations, h-index, no. of citations in last 5 years etc.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Boolean and phrase retrieval results are sorted using a default ranking metric.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678725" y="3027725"/>
            <a:ext cx="476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DEFAULT RANKING METRIC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45" name="Google Shape;245;p34"/>
          <p:cNvSpPr txBox="1"/>
          <p:nvPr>
            <p:ph idx="4294967295" type="subTitle"/>
          </p:nvPr>
        </p:nvSpPr>
        <p:spPr>
          <a:xfrm>
            <a:off x="678725" y="3710324"/>
            <a:ext cx="7831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Linear combination of h-index, i10-index, no. of citations, h-index(last 5 yrs), i10-index(last 5 yrs), citations(last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8315125" y="44545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5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5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230550"/>
            <a:ext cx="4682400" cy="4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>
            <p:ph idx="4294967295" type="subTitle"/>
          </p:nvPr>
        </p:nvSpPr>
        <p:spPr>
          <a:xfrm>
            <a:off x="5625625" y="2450375"/>
            <a:ext cx="31953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Built using Flask.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An interface for users to use the search engine.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Hosted </a:t>
            </a:r>
            <a:r>
              <a:rPr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35"/>
          <p:cNvSpPr txBox="1"/>
          <p:nvPr>
            <p:ph idx="4294967295" type="ctrTitle"/>
          </p:nvPr>
        </p:nvSpPr>
        <p:spPr>
          <a:xfrm>
            <a:off x="5625625" y="443375"/>
            <a:ext cx="30528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WEB SERVER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300" y="10"/>
            <a:ext cx="5807002" cy="51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4294967295" type="ctrTitle"/>
          </p:nvPr>
        </p:nvSpPr>
        <p:spPr>
          <a:xfrm>
            <a:off x="546425" y="2058300"/>
            <a:ext cx="37656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EVALUATION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67" name="Google Shape;267;p37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3407125" y="38224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37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7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050" y="212800"/>
            <a:ext cx="4715875" cy="47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/>
          <p:nvPr/>
        </p:nvSpPr>
        <p:spPr>
          <a:xfrm>
            <a:off x="8360575" y="4418650"/>
            <a:ext cx="439500" cy="439500"/>
          </a:xfrm>
          <a:prstGeom prst="rtTriangle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38"/>
          <p:cNvCxnSpPr/>
          <p:nvPr/>
        </p:nvCxnSpPr>
        <p:spPr>
          <a:xfrm>
            <a:off x="6238800" y="-7620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8"/>
          <p:cNvCxnSpPr/>
          <p:nvPr/>
        </p:nvCxnSpPr>
        <p:spPr>
          <a:xfrm flipH="1" rot="10800000">
            <a:off x="7343400" y="68400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8"/>
          <p:cNvSpPr txBox="1"/>
          <p:nvPr/>
        </p:nvSpPr>
        <p:spPr>
          <a:xfrm>
            <a:off x="602525" y="301700"/>
            <a:ext cx="2569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MEDIAN RANK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80" name="Google Shape;280;p38"/>
          <p:cNvSpPr txBox="1"/>
          <p:nvPr>
            <p:ph idx="4294967295" type="subTitle"/>
          </p:nvPr>
        </p:nvSpPr>
        <p:spPr>
          <a:xfrm>
            <a:off x="602525" y="848700"/>
            <a:ext cx="78315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Median of the ranks achieved by the ground truth in the search results, over a large number of searches.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602525" y="1884725"/>
            <a:ext cx="3816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RECALL RATE, R@X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82" name="Google Shape;282;p38"/>
          <p:cNvSpPr txBox="1"/>
          <p:nvPr>
            <p:ph idx="4294967295" type="subTitle"/>
          </p:nvPr>
        </p:nvSpPr>
        <p:spPr>
          <a:xfrm>
            <a:off x="602525" y="2431725"/>
            <a:ext cx="78315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Percentage of times that the ground truth appears in the top X results.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602525" y="3425325"/>
            <a:ext cx="4695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AVERAGE TIME PER QUERY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84" name="Google Shape;284;p38"/>
          <p:cNvSpPr txBox="1"/>
          <p:nvPr>
            <p:ph idx="4294967295" type="subTitle"/>
          </p:nvPr>
        </p:nvSpPr>
        <p:spPr>
          <a:xfrm>
            <a:off x="602525" y="3990992"/>
            <a:ext cx="78315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Time taken by retrieval algorithms to return matched document IDs.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3" y="76200"/>
            <a:ext cx="8512672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63" y="76200"/>
            <a:ext cx="844647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8" y="324075"/>
            <a:ext cx="8891626" cy="44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OBJECTIVES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678725" y="1305888"/>
            <a:ext cx="4025400" cy="3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Search Engine for professors based on name, topic, paper title, etc.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Ranking and filtering based on h-index, citations over last 5 years, conferences, etc.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Ranking metric based on the data.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125" y="456425"/>
            <a:ext cx="4135075" cy="41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4294967295" type="ctrTitle"/>
          </p:nvPr>
        </p:nvSpPr>
        <p:spPr>
          <a:xfrm>
            <a:off x="6219850" y="2044200"/>
            <a:ext cx="21471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DEMO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05" name="Google Shape;305;p42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/>
          <p:nvPr/>
        </p:nvSpPr>
        <p:spPr>
          <a:xfrm>
            <a:off x="7927450" y="416950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42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2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00" y="325075"/>
            <a:ext cx="4493350" cy="44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6085450" y="3259625"/>
            <a:ext cx="228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Link to Web App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4294967295" type="ctrTitle"/>
          </p:nvPr>
        </p:nvSpPr>
        <p:spPr>
          <a:xfrm>
            <a:off x="697825" y="1665600"/>
            <a:ext cx="25878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FUTURE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WORK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16" name="Google Shape;316;p43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/>
          <p:nvPr/>
        </p:nvSpPr>
        <p:spPr>
          <a:xfrm>
            <a:off x="2143500" y="41354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43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3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50" y="424225"/>
            <a:ext cx="4295050" cy="4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/>
          <p:nvPr/>
        </p:nvSpPr>
        <p:spPr>
          <a:xfrm>
            <a:off x="4517325" y="-35625"/>
            <a:ext cx="46749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/>
          <p:nvPr/>
        </p:nvSpPr>
        <p:spPr>
          <a:xfrm rot="-5400000">
            <a:off x="5023375" y="427632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44"/>
          <p:cNvCxnSpPr/>
          <p:nvPr/>
        </p:nvCxnSpPr>
        <p:spPr>
          <a:xfrm rot="5400000">
            <a:off x="7908376" y="19709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4"/>
          <p:cNvCxnSpPr/>
          <p:nvPr/>
        </p:nvCxnSpPr>
        <p:spPr>
          <a:xfrm flipH="1" rot="-5400000">
            <a:off x="7142176" y="384172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4"/>
          <p:cNvSpPr txBox="1"/>
          <p:nvPr>
            <p:ph idx="4294967295" type="subTitle"/>
          </p:nvPr>
        </p:nvSpPr>
        <p:spPr>
          <a:xfrm>
            <a:off x="602525" y="1573800"/>
            <a:ext cx="35670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Scraping more data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Improving user experience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Personalizing search results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602525" y="513125"/>
            <a:ext cx="3878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FUTURE WORK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31" name="Google Shape;331;p44"/>
          <p:cNvSpPr txBox="1"/>
          <p:nvPr>
            <p:ph idx="4294967295" type="subTitle"/>
          </p:nvPr>
        </p:nvSpPr>
        <p:spPr>
          <a:xfrm>
            <a:off x="4864100" y="1573800"/>
            <a:ext cx="38787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Performing user tests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Using page ranking on citation data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Learning the default ranking metric from user feedback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/>
          <p:nvPr/>
        </p:nvSpPr>
        <p:spPr>
          <a:xfrm>
            <a:off x="7006828" y="339750"/>
            <a:ext cx="1742700" cy="2129100"/>
          </a:xfrm>
          <a:prstGeom prst="roundRect">
            <a:avLst>
              <a:gd fmla="val 5785" name="adj"/>
            </a:avLst>
          </a:prstGeom>
          <a:solidFill>
            <a:srgbClr val="394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 rot="-5400000">
            <a:off x="5831975" y="11014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/>
          <p:nvPr/>
        </p:nvSpPr>
        <p:spPr>
          <a:xfrm>
            <a:off x="6959675" y="441267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45"/>
          <p:cNvCxnSpPr/>
          <p:nvPr/>
        </p:nvCxnSpPr>
        <p:spPr>
          <a:xfrm rot="10800000">
            <a:off x="1832975" y="380305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5"/>
          <p:cNvCxnSpPr/>
          <p:nvPr/>
        </p:nvCxnSpPr>
        <p:spPr>
          <a:xfrm flipH="1">
            <a:off x="-43825" y="380305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5"/>
          <p:cNvSpPr txBox="1"/>
          <p:nvPr/>
        </p:nvSpPr>
        <p:spPr>
          <a:xfrm>
            <a:off x="602525" y="1444700"/>
            <a:ext cx="3014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GROUP MEMBERS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42" name="Google Shape;342;p45"/>
          <p:cNvSpPr txBox="1"/>
          <p:nvPr>
            <p:ph idx="4294967295" type="subTitle"/>
          </p:nvPr>
        </p:nvSpPr>
        <p:spPr>
          <a:xfrm>
            <a:off x="602525" y="2090087"/>
            <a:ext cx="66879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Amey Kulkarni (18110016)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Chris Francis (18110041)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Nishikant Parmar (18110108)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602525" y="3248550"/>
            <a:ext cx="4611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ACKNOWLEDGEMENTS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44" name="Google Shape;344;p45"/>
          <p:cNvSpPr txBox="1"/>
          <p:nvPr>
            <p:ph idx="4294967295" type="subTitle"/>
          </p:nvPr>
        </p:nvSpPr>
        <p:spPr>
          <a:xfrm>
            <a:off x="602525" y="3842525"/>
            <a:ext cx="54828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Special thanks to Prof. Anirban Dasgupta for his valuable guidance and feedback.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45"/>
          <p:cNvSpPr txBox="1"/>
          <p:nvPr>
            <p:ph idx="4294967295" type="subTitle"/>
          </p:nvPr>
        </p:nvSpPr>
        <p:spPr>
          <a:xfrm>
            <a:off x="602525" y="577675"/>
            <a:ext cx="31680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GitHub Repository: </a:t>
            </a:r>
            <a:r>
              <a:rPr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link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Web App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2000" u="sng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484" y="444589"/>
            <a:ext cx="1517464" cy="1517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/>
          <p:nvPr/>
        </p:nvSpPr>
        <p:spPr>
          <a:xfrm>
            <a:off x="6996125" y="2638475"/>
            <a:ext cx="1764300" cy="2155200"/>
          </a:xfrm>
          <a:prstGeom prst="roundRect">
            <a:avLst>
              <a:gd fmla="val 5785" name="adj"/>
            </a:avLst>
          </a:prstGeom>
          <a:solidFill>
            <a:srgbClr val="394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 txBox="1"/>
          <p:nvPr>
            <p:ph idx="4294967295" type="subTitle"/>
          </p:nvPr>
        </p:nvSpPr>
        <p:spPr>
          <a:xfrm>
            <a:off x="7424785" y="1962038"/>
            <a:ext cx="9069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EFF5FF"/>
                </a:solidFill>
                <a:latin typeface="Inter"/>
                <a:ea typeface="Inter"/>
                <a:cs typeface="Inter"/>
                <a:sym typeface="Inter"/>
              </a:rPr>
              <a:t>Repo</a:t>
            </a:r>
            <a:endParaRPr>
              <a:solidFill>
                <a:srgbClr val="EFF5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45"/>
          <p:cNvSpPr txBox="1"/>
          <p:nvPr>
            <p:ph idx="4294967295" type="subTitle"/>
          </p:nvPr>
        </p:nvSpPr>
        <p:spPr>
          <a:xfrm>
            <a:off x="7110243" y="4295818"/>
            <a:ext cx="15363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EFF5FF"/>
                </a:solidFill>
                <a:latin typeface="Inter"/>
                <a:ea typeface="Inter"/>
                <a:cs typeface="Inter"/>
                <a:sym typeface="Inter"/>
              </a:rPr>
              <a:t>Web App</a:t>
            </a:r>
            <a:endParaRPr>
              <a:solidFill>
                <a:srgbClr val="EFF5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0151" y="2773305"/>
            <a:ext cx="1536067" cy="153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ctrTitle"/>
          </p:nvPr>
        </p:nvSpPr>
        <p:spPr>
          <a:xfrm>
            <a:off x="4253725" y="1645950"/>
            <a:ext cx="45009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HIGH LEVEL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ARCHITECTURE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77" name="Google Shape;77;p16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8315125" y="44545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" y="712663"/>
            <a:ext cx="4101325" cy="41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"/>
            <a:ext cx="8839199" cy="445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4294967295" type="ctrTitle"/>
          </p:nvPr>
        </p:nvSpPr>
        <p:spPr>
          <a:xfrm>
            <a:off x="546425" y="1645950"/>
            <a:ext cx="37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DATA COLLECTION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92" name="Google Shape;92;p18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923750" y="436777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2263"/>
            <a:ext cx="4258975" cy="42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SOURCE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2" name="Google Shape;102;p19"/>
          <p:cNvSpPr txBox="1"/>
          <p:nvPr>
            <p:ph idx="4294967295" type="subTitle"/>
          </p:nvPr>
        </p:nvSpPr>
        <p:spPr>
          <a:xfrm>
            <a:off x="678725" y="1305900"/>
            <a:ext cx="7850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List of Google Scholar IDs from </a:t>
            </a:r>
            <a:r>
              <a:rPr lang="en" sz="2000" u="sng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CSRankings GitHub Repository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832225" y="2111525"/>
            <a:ext cx="1865100" cy="1865100"/>
          </a:xfrm>
          <a:prstGeom prst="donut">
            <a:avLst>
              <a:gd fmla="val 25000" name="adj"/>
            </a:avLst>
          </a:prstGeom>
          <a:solidFill>
            <a:srgbClr val="394FE1">
              <a:alpha val="7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 rot="-1799783">
            <a:off x="3639411" y="2111636"/>
            <a:ext cx="1865004" cy="1865004"/>
          </a:xfrm>
          <a:prstGeom prst="blockArc">
            <a:avLst>
              <a:gd fmla="val 59661" name="adj1"/>
              <a:gd fmla="val 18087487" name="adj2"/>
              <a:gd fmla="val 24236" name="adj3"/>
            </a:avLst>
          </a:prstGeom>
          <a:solidFill>
            <a:srgbClr val="394FE1">
              <a:alpha val="7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 rot="-5400000">
            <a:off x="6446675" y="2111525"/>
            <a:ext cx="1865100" cy="1865100"/>
          </a:xfrm>
          <a:prstGeom prst="blockArc">
            <a:avLst>
              <a:gd fmla="val 6503210" name="adj1"/>
              <a:gd fmla="val 0" name="adj2"/>
              <a:gd fmla="val 25000" name="adj3"/>
            </a:avLst>
          </a:prstGeom>
          <a:solidFill>
            <a:srgbClr val="394FE1">
              <a:alpha val="7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4294967295" type="subTitle"/>
          </p:nvPr>
        </p:nvSpPr>
        <p:spPr>
          <a:xfrm>
            <a:off x="1414075" y="2782325"/>
            <a:ext cx="7014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20K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9"/>
          <p:cNvSpPr txBox="1"/>
          <p:nvPr>
            <p:ph idx="4294967295" type="subTitle"/>
          </p:nvPr>
        </p:nvSpPr>
        <p:spPr>
          <a:xfrm>
            <a:off x="4107400" y="2782325"/>
            <a:ext cx="929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16.5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9"/>
          <p:cNvSpPr txBox="1"/>
          <p:nvPr>
            <p:ph idx="4294967295" type="subTitle"/>
          </p:nvPr>
        </p:nvSpPr>
        <p:spPr>
          <a:xfrm>
            <a:off x="6914675" y="2782325"/>
            <a:ext cx="929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13.2K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19"/>
          <p:cNvSpPr txBox="1"/>
          <p:nvPr>
            <p:ph idx="4294967295" type="subTitle"/>
          </p:nvPr>
        </p:nvSpPr>
        <p:spPr>
          <a:xfrm>
            <a:off x="1300250" y="4134500"/>
            <a:ext cx="929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Repo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9"/>
          <p:cNvSpPr txBox="1"/>
          <p:nvPr>
            <p:ph idx="4294967295" type="subTitle"/>
          </p:nvPr>
        </p:nvSpPr>
        <p:spPr>
          <a:xfrm>
            <a:off x="6703475" y="4134500"/>
            <a:ext cx="13515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Cleaned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19"/>
          <p:cNvSpPr txBox="1"/>
          <p:nvPr>
            <p:ph idx="4294967295" type="subTitle"/>
          </p:nvPr>
        </p:nvSpPr>
        <p:spPr>
          <a:xfrm>
            <a:off x="3896175" y="4134500"/>
            <a:ext cx="13515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Scraped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SCRAPING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78725" y="2165400"/>
            <a:ext cx="3146100" cy="20319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Name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Affiliation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Profile Image URL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Verified Email at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Homepage URL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Research Topics List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407025" y="2165400"/>
            <a:ext cx="4038900" cy="20319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Citation (overall &amp;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H-Index (overall &amp;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I-Index (overall &amp;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Citation List Year-wise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Titles: Top 100 Cited Papers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URLs: Top 100 Cited Papers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20"/>
          <p:cNvSpPr txBox="1"/>
          <p:nvPr>
            <p:ph idx="4294967295" type="subTitle"/>
          </p:nvPr>
        </p:nvSpPr>
        <p:spPr>
          <a:xfrm>
            <a:off x="678725" y="1305900"/>
            <a:ext cx="38934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Data scraped per professor: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678725" y="530300"/>
            <a:ext cx="4939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AVOIDING GETTING BLOCKED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5" name="Google Shape;125;p21"/>
          <p:cNvSpPr txBox="1"/>
          <p:nvPr>
            <p:ph idx="4294967295" type="subTitle"/>
          </p:nvPr>
        </p:nvSpPr>
        <p:spPr>
          <a:xfrm>
            <a:off x="678725" y="1305900"/>
            <a:ext cx="36927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Pass request headers to appear as a browser.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Random delays of 1-3 seconds between requests.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Divide across multiple IP addresses.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25" y="341350"/>
            <a:ext cx="4460800" cy="4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